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</p:sldMasterIdLst>
  <p:notesMasterIdLst>
    <p:notesMasterId r:id="rId40"/>
  </p:notesMasterIdLst>
  <p:handoutMasterIdLst>
    <p:handoutMasterId r:id="rId41"/>
  </p:handoutMasterIdLst>
  <p:sldIdLst>
    <p:sldId id="1860" r:id="rId2"/>
    <p:sldId id="1861" r:id="rId3"/>
    <p:sldId id="2249" r:id="rId4"/>
    <p:sldId id="4592" r:id="rId5"/>
    <p:sldId id="4284" r:id="rId6"/>
    <p:sldId id="4371" r:id="rId7"/>
    <p:sldId id="4283" r:id="rId8"/>
    <p:sldId id="4383" r:id="rId9"/>
    <p:sldId id="4370" r:id="rId10"/>
    <p:sldId id="4599" r:id="rId11"/>
    <p:sldId id="4597" r:id="rId12"/>
    <p:sldId id="4598" r:id="rId13"/>
    <p:sldId id="4601" r:id="rId14"/>
    <p:sldId id="4602" r:id="rId15"/>
    <p:sldId id="4604" r:id="rId16"/>
    <p:sldId id="4607" r:id="rId17"/>
    <p:sldId id="4603" r:id="rId18"/>
    <p:sldId id="4605" r:id="rId19"/>
    <p:sldId id="4606" r:id="rId20"/>
    <p:sldId id="2043" r:id="rId21"/>
    <p:sldId id="4600" r:id="rId22"/>
    <p:sldId id="4608" r:id="rId23"/>
    <p:sldId id="4609" r:id="rId24"/>
    <p:sldId id="4612" r:id="rId25"/>
    <p:sldId id="2113417486" r:id="rId26"/>
    <p:sldId id="2123258272" r:id="rId27"/>
    <p:sldId id="2123258273" r:id="rId28"/>
    <p:sldId id="2123258274" r:id="rId29"/>
    <p:sldId id="2123258275" r:id="rId30"/>
    <p:sldId id="2123258276" r:id="rId31"/>
    <p:sldId id="2123258277" r:id="rId32"/>
    <p:sldId id="2123258278" r:id="rId33"/>
    <p:sldId id="2123258279" r:id="rId34"/>
    <p:sldId id="2123258283" r:id="rId35"/>
    <p:sldId id="2123258284" r:id="rId36"/>
    <p:sldId id="4610" r:id="rId37"/>
    <p:sldId id="4317" r:id="rId38"/>
    <p:sldId id="4318" r:id="rId3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614CEA-E98E-4059-8657-47437C05F207}" v="96" dt="2021-10-19T03:34:42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6" autoAdjust="0"/>
    <p:restoredTop sz="72222" autoAdjust="0"/>
  </p:normalViewPr>
  <p:slideViewPr>
    <p:cSldViewPr snapToGrid="0" snapToObjects="1">
      <p:cViewPr varScale="1">
        <p:scale>
          <a:sx n="95" d="100"/>
          <a:sy n="95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10/20/2021 9:36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9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6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14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3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86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01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01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7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4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3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1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1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2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7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307346892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269F-3CCD-43E8-84BF-182EE4A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B78B-8544-4098-B4CD-F265E99B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59CF-7D2E-4763-B1C4-676B9EB3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FC60-810B-4542-97B2-C9FF55404F33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81C4-5600-491B-BF4F-E5B81A9C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3A1A-6F60-435C-8470-2CA6022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55D8-98CA-4485-9AD6-4E517E653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4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739" y="1481098"/>
            <a:ext cx="11401339" cy="1645450"/>
          </a:xfrm>
        </p:spPr>
        <p:txBody>
          <a:bodyPr wrap="square">
            <a:sp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Segoe UI Semibold" panose="020B0702040204020203" pitchFamily="34" charset="0"/>
              </a:defRPr>
            </a:lvl1pPr>
            <a:lvl2pPr>
              <a:defRPr sz="1961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2pPr>
            <a:lvl3pPr>
              <a:defRPr sz="1765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3pPr>
            <a:lvl4pPr>
              <a:defRPr sz="1568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4pPr>
            <a:lvl5pPr>
              <a:defRPr sz="1372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3740" y="289511"/>
            <a:ext cx="11401339" cy="899665"/>
          </a:xfrm>
        </p:spPr>
        <p:txBody>
          <a:bodyPr/>
          <a:lstStyle>
            <a:lvl1pPr>
              <a:defRPr sz="48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31628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286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1608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743" r:id="rId18"/>
    <p:sldLayoutId id="2147484744" r:id="rId19"/>
    <p:sldLayoutId id="2147484745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microsoft.identity.client.confidentialclientapplication?view=azure-dotnet" TargetMode="External"/><Relationship Id="rId2" Type="http://schemas.openxmlformats.org/officeDocument/2006/relationships/hyperlink" Target="https://docs.microsoft.com/en-us/azure/active-directory/managed-identities-azure-resources/services-support-managed-identit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zure-samples/active-directory-dotnetcore-daemon-v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resources/samples/active-directory-aspnetcore-webapp-openidconnect-v2" TargetMode="External"/><Relationship Id="rId13" Type="http://schemas.openxmlformats.org/officeDocument/2006/relationships/hyperlink" Target="https://github.com/Azure-Samples/active-directory-dotnet-native-aspnetcore-v2/tree/master/2.%20Web%20API%20now%20calls%20Microsoft%20Graph" TargetMode="External"/><Relationship Id="rId3" Type="http://schemas.openxmlformats.org/officeDocument/2006/relationships/hyperlink" Target="https://docs.microsoft.com/en-us/azure/active-directory/develop/tutorial-v2-ios" TargetMode="External"/><Relationship Id="rId7" Type="http://schemas.openxmlformats.org/officeDocument/2006/relationships/hyperlink" Target="https://docs.microsoft.com/en-us/azure/active-directory/develop/guidedsetups/active-directory-mobileanddesktopapp-windowsdesktop-intro" TargetMode="External"/><Relationship Id="rId12" Type="http://schemas.openxmlformats.org/officeDocument/2006/relationships/hyperlink" Target="https://azure.microsoft.com/resources/samples/active-directory-dotnet-native-aspnetcore-v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icrosoft.com/en-us/azure/active-directory/develop/tutorial-v2-asp-webapp" TargetMode="External"/><Relationship Id="rId11" Type="http://schemas.openxmlformats.org/officeDocument/2006/relationships/hyperlink" Target="https://github.com/azureadquickstarts/appmodelv2-nativeclient-dotnet" TargetMode="External"/><Relationship Id="rId5" Type="http://schemas.openxmlformats.org/officeDocument/2006/relationships/hyperlink" Target="https://docs.microsoft.com/en-us/azure/active-directory/develop/tutorial-v2-android" TargetMode="External"/><Relationship Id="rId10" Type="http://schemas.openxmlformats.org/officeDocument/2006/relationships/hyperlink" Target="https://github.com/AzureADQuickStarts/AppModelv2-WebApp-OpenIDConnect-nodejs" TargetMode="External"/><Relationship Id="rId4" Type="http://schemas.openxmlformats.org/officeDocument/2006/relationships/hyperlink" Target="https://docs.microsoft.com/en-us/azure/active-directory/develop/tutorial-v2-javascript-spa" TargetMode="External"/><Relationship Id="rId9" Type="http://schemas.openxmlformats.org/officeDocument/2006/relationships/hyperlink" Target="https://github.com/Azure-Samples/active-directory-xamarin-native-v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has an authenticated user and a 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2002983-8AFF-4891-8217-51FF57207DCB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330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165E95-0614-4105-8F7F-CC4990B089B1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A1286FF-66A6-4364-A830-4F67C26F1E87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908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2CCB99-999A-461F-8A5B-A1CD060FBB0C}"/>
              </a:ext>
            </a:extLst>
          </p:cNvPr>
          <p:cNvSpPr/>
          <p:nvPr/>
        </p:nvSpPr>
        <p:spPr bwMode="auto">
          <a:xfrm>
            <a:off x="2375798" y="4401812"/>
            <a:ext cx="7408364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7432745" y="3414391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FBBDE5D-C605-4AD3-A0AE-96EFFFE482B1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721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9EC9-9163-496D-A9FE-2F6A632E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if I need to call another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3CAC-570D-4108-A4B3-203664AB3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2D210-3359-4300-8A40-5B55AF52E78A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26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Apps asks Microsoft identity for another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93952F5-EDC8-4300-9C5D-861B523C7A63}"/>
              </a:ext>
            </a:extLst>
          </p:cNvPr>
          <p:cNvSpPr/>
          <p:nvPr/>
        </p:nvSpPr>
        <p:spPr bwMode="auto">
          <a:xfrm>
            <a:off x="1169707" y="2068945"/>
            <a:ext cx="3447266" cy="1931033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F9F70-1D94-426B-87DB-4444BB0DBE64}"/>
              </a:ext>
            </a:extLst>
          </p:cNvPr>
          <p:cNvSpPr txBox="1"/>
          <p:nvPr/>
        </p:nvSpPr>
        <p:spPr>
          <a:xfrm>
            <a:off x="290138" y="1095971"/>
            <a:ext cx="41620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access token to read the catalog as the user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CADB3A2-7C8C-4ECB-84D1-0954A9EA7BE3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861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The core of SSO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C8239-4B8E-4A15-ADD6-97C0E09D9DE7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922E7-758F-43AE-B6CA-BB099F1F7CE4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E2FCD-090B-4ACE-A174-6B024DE4892F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55F55B-4652-4FE8-9973-515CE510509C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DD198B-E210-4820-8AA1-C589AC82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40" name="Browser" title="Icon of a browser window">
              <a:extLst>
                <a:ext uri="{FF2B5EF4-FFF2-40B4-BE49-F238E27FC236}">
                  <a16:creationId xmlns:a16="http://schemas.microsoft.com/office/drawing/2014/main" id="{C5ABCAE3-E341-42C9-8021-54A02E339F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Freeform 1">
            <a:extLst>
              <a:ext uri="{FF2B5EF4-FFF2-40B4-BE49-F238E27FC236}">
                <a16:creationId xmlns:a16="http://schemas.microsoft.com/office/drawing/2014/main" id="{2F3DD032-83D6-447E-8EAC-E6689970E4C7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19C76477-02AE-49F2-B0BD-186CCCC1E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7F8DD4A-8736-49B7-82CB-C3C528AF3BEF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712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another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C8239-4B8E-4A15-ADD6-97C0E09D9DE7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922E7-758F-43AE-B6CA-BB099F1F7CE4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E2FCD-090B-4ACE-A174-6B024DE4892F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55F55B-4652-4FE8-9973-515CE510509C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DD198B-E210-4820-8AA1-C589AC82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40" name="Browser" title="Icon of a browser window">
              <a:extLst>
                <a:ext uri="{FF2B5EF4-FFF2-40B4-BE49-F238E27FC236}">
                  <a16:creationId xmlns:a16="http://schemas.microsoft.com/office/drawing/2014/main" id="{C5ABCAE3-E341-42C9-8021-54A02E339F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Freeform 1">
            <a:extLst>
              <a:ext uri="{FF2B5EF4-FFF2-40B4-BE49-F238E27FC236}">
                <a16:creationId xmlns:a16="http://schemas.microsoft.com/office/drawing/2014/main" id="{2F3DD032-83D6-447E-8EAC-E6689970E4C7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19C76477-02AE-49F2-B0BD-186CCCC1E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1" name="Regular Pentagon 1">
            <a:extLst>
              <a:ext uri="{FF2B5EF4-FFF2-40B4-BE49-F238E27FC236}">
                <a16:creationId xmlns:a16="http://schemas.microsoft.com/office/drawing/2014/main" id="{27DB0927-6E39-4332-9CA7-11D232FDA380}"/>
              </a:ext>
            </a:extLst>
          </p:cNvPr>
          <p:cNvSpPr/>
          <p:nvPr/>
        </p:nvSpPr>
        <p:spPr bwMode="auto">
          <a:xfrm>
            <a:off x="2232944" y="539241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8B2B21B-80B0-4261-8170-376178D4774B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34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</a:t>
            </a:r>
            <a:r>
              <a:rPr lang="en-US"/>
              <a:t>has a </a:t>
            </a:r>
            <a:r>
              <a:rPr lang="en-US" dirty="0"/>
              <a:t>token to call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2232944" y="539241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64913" y="3214120"/>
            <a:ext cx="6404998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7D72B47-BA27-42EA-A0C9-6FC9863C0FEE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545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5A0531E-09D1-47BA-9D22-7B542AE7B92F}"/>
              </a:ext>
            </a:extLst>
          </p:cNvPr>
          <p:cNvSpPr/>
          <p:nvPr/>
        </p:nvSpPr>
        <p:spPr bwMode="auto">
          <a:xfrm>
            <a:off x="8571592" y="1498107"/>
            <a:ext cx="1281659" cy="134028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7582318" y="155635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64913" y="3214120"/>
            <a:ext cx="6404998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8FEB1CA-BC19-4CE8-8630-029B439AF18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6428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Call the API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712B8-74CB-F549-A73E-FD5A1225D889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CBCB37-E7DC-E541-BD07-735453D75AE0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29" name="Cloud">
                <a:extLst>
                  <a:ext uri="{FF2B5EF4-FFF2-40B4-BE49-F238E27FC236}">
                    <a16:creationId xmlns:a16="http://schemas.microsoft.com/office/drawing/2014/main" id="{A9B0C5CD-A826-5549-9DEC-528BC68B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3FBECDF-E2AD-F744-8684-4B8B52BA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E275253-DF9F-FC4C-91FD-F6520813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C9A705-5007-8244-AB45-025F9A3A4DF6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32" name="Regular Pentagon 1">
            <a:extLst>
              <a:ext uri="{FF2B5EF4-FFF2-40B4-BE49-F238E27FC236}">
                <a16:creationId xmlns:a16="http://schemas.microsoft.com/office/drawing/2014/main" id="{2C828D1D-3E71-8A43-AA45-ACCBCD88BA2C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3" name="Regular Pentagon 1">
            <a:extLst>
              <a:ext uri="{FF2B5EF4-FFF2-40B4-BE49-F238E27FC236}">
                <a16:creationId xmlns:a16="http://schemas.microsoft.com/office/drawing/2014/main" id="{192D16CD-1B81-BB4A-8D5F-0DEDE0DF34DD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991C7-68F1-4E6F-AB9E-E7B8DCDC15D7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9A8A4-6D25-40C2-9622-F2D892B36894}"/>
              </a:ext>
            </a:extLst>
          </p:cNvPr>
          <p:cNvGrpSpPr/>
          <p:nvPr/>
        </p:nvGrpSpPr>
        <p:grpSpPr>
          <a:xfrm>
            <a:off x="9780394" y="1556350"/>
            <a:ext cx="2407840" cy="1914035"/>
            <a:chOff x="8834500" y="3666280"/>
            <a:chExt cx="1966021" cy="15657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DCECF0-ADC5-4005-9D08-0CB7577C27F5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27" name="Cloud">
                <a:extLst>
                  <a:ext uri="{FF2B5EF4-FFF2-40B4-BE49-F238E27FC236}">
                    <a16:creationId xmlns:a16="http://schemas.microsoft.com/office/drawing/2014/main" id="{16B89D87-DEFB-4A16-9F47-029D3D180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365B278-0FD1-42C9-9D7D-5CC361F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BDC5FAB-9C4C-46C2-BAF7-5460225D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32546-8E30-4E84-B52E-60446989B29B}"/>
                </a:ext>
              </a:extLst>
            </p:cNvPr>
            <p:cNvSpPr txBox="1"/>
            <p:nvPr/>
          </p:nvSpPr>
          <p:spPr>
            <a:xfrm>
              <a:off x="8834500" y="4859151"/>
              <a:ext cx="942214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Catalog API</a:t>
              </a:r>
            </a:p>
          </p:txBody>
        </p:sp>
      </p:grpSp>
      <p:sp>
        <p:nvSpPr>
          <p:cNvPr id="4" name="Regular Pentagon 1">
            <a:extLst>
              <a:ext uri="{FF2B5EF4-FFF2-40B4-BE49-F238E27FC236}">
                <a16:creationId xmlns:a16="http://schemas.microsoft.com/office/drawing/2014/main" id="{6F6B0931-0917-4553-BDC5-5BB1E42FD1CE}"/>
              </a:ext>
            </a:extLst>
          </p:cNvPr>
          <p:cNvSpPr/>
          <p:nvPr/>
        </p:nvSpPr>
        <p:spPr bwMode="auto">
          <a:xfrm>
            <a:off x="7582318" y="1556350"/>
            <a:ext cx="914400" cy="927040"/>
          </a:xfrm>
          <a:prstGeom prst="pentagon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579F0-159F-464C-82E2-3AAA43E78073}"/>
              </a:ext>
            </a:extLst>
          </p:cNvPr>
          <p:cNvSpPr/>
          <p:nvPr/>
        </p:nvSpPr>
        <p:spPr bwMode="auto">
          <a:xfrm rot="20688201">
            <a:off x="2241832" y="3041099"/>
            <a:ext cx="7725100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58055-29E5-4F5A-A9E9-682E9F324A6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19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6367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7267712" cy="553998"/>
          </a:xfrm>
        </p:spPr>
        <p:txBody>
          <a:bodyPr/>
          <a:lstStyle/>
          <a:p>
            <a:r>
              <a:rPr lang="en-US" dirty="0"/>
              <a:t>Fundamentals of Modern 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801" y="585788"/>
            <a:ext cx="2922588" cy="886397"/>
          </a:xfrm>
        </p:spPr>
        <p:txBody>
          <a:bodyPr/>
          <a:lstStyle/>
          <a:p>
            <a:r>
              <a:rPr lang="en-US"/>
              <a:t>Microsoft identity platform</a:t>
            </a:r>
          </a:p>
          <a:p>
            <a:r>
              <a:rPr lang="en-US"/>
              <a:t>Developer Training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5E2EFA7-95AB-4C33-9550-41328664CD6D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BD68-4C19-4A5B-A293-734924E1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for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80D6-77DB-4838-B8FD-E58FAF53A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99" y="1434370"/>
            <a:ext cx="11642103" cy="5084469"/>
          </a:xfrm>
        </p:spPr>
        <p:txBody>
          <a:bodyPr/>
          <a:lstStyle/>
          <a:p>
            <a:r>
              <a:rPr lang="en-US" dirty="0"/>
              <a:t>Use tokens only for their intended function</a:t>
            </a:r>
          </a:p>
          <a:p>
            <a:r>
              <a:rPr lang="en-US" dirty="0"/>
              <a:t>	ID Tokens identify the user to the application</a:t>
            </a:r>
          </a:p>
          <a:p>
            <a:r>
              <a:rPr lang="en-US" dirty="0"/>
              <a:t>	Access tokens authorize the app for a range of operation for an API</a:t>
            </a:r>
          </a:p>
          <a:p>
            <a:r>
              <a:rPr lang="en-US" dirty="0"/>
              <a:t>Never mess with someone else’s tokens</a:t>
            </a:r>
          </a:p>
          <a:p>
            <a:r>
              <a:rPr lang="en-US" dirty="0"/>
              <a:t>	Apps do not look at access tokens</a:t>
            </a:r>
          </a:p>
          <a:p>
            <a:r>
              <a:rPr lang="en-US" dirty="0"/>
              <a:t>	APIs never use ID Tokens for authorization</a:t>
            </a:r>
          </a:p>
          <a:p>
            <a:r>
              <a:rPr lang="en-US" dirty="0"/>
              <a:t>	APIs never accept Access Tokens for other APIs</a:t>
            </a:r>
          </a:p>
          <a:p>
            <a:r>
              <a:rPr lang="en-US" dirty="0"/>
              <a:t>Cache the tokens appropriately</a:t>
            </a:r>
          </a:p>
          <a:p>
            <a:r>
              <a:rPr lang="en-US" dirty="0"/>
              <a:t>	MSAL handles this automatically</a:t>
            </a:r>
          </a:p>
          <a:p>
            <a:r>
              <a:rPr lang="en-US" dirty="0"/>
              <a:t>Check for error classes instead of search for specific error codes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97A28-F24A-4F73-B4F5-8249BD020927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45811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61CE0-17CC-426B-8891-B310FDB0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9C797-1058-444E-8F30-CE0411CEB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about debugging?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0D571FB-139D-43A0-AF9B-AC66729F5565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21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990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Services Authenticate?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8144171-4330-4EF6-9FB4-354F3109EBE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22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804ED6-4804-4576-9FB0-22FD90FB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Credentials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68747-AFBB-4AD2-9F07-353AFC2CF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24206"/>
          </a:xfrm>
        </p:spPr>
        <p:txBody>
          <a:bodyPr/>
          <a:lstStyle/>
          <a:p>
            <a:r>
              <a:rPr lang="en-US"/>
              <a:t>Client Credentials identity the application </a:t>
            </a:r>
          </a:p>
          <a:p>
            <a:pPr lvl="1"/>
            <a:r>
              <a:rPr lang="en-US"/>
              <a:t>Secret Key</a:t>
            </a:r>
          </a:p>
          <a:p>
            <a:pPr lvl="1"/>
            <a:r>
              <a:rPr lang="en-US"/>
              <a:t>Certificate</a:t>
            </a:r>
          </a:p>
          <a:p>
            <a:pPr lvl="1"/>
            <a:r>
              <a:rPr lang="en-US"/>
              <a:t>Managed Identity for Azure Resources  - </a:t>
            </a:r>
            <a:r>
              <a:rPr lang="en-US">
                <a:hlinkClick r:id="rId2"/>
              </a:rPr>
              <a:t>Supporting Resources</a:t>
            </a:r>
            <a:endParaRPr lang="en-US"/>
          </a:p>
          <a:p>
            <a:r>
              <a:rPr lang="en-US"/>
              <a:t>Avoid using a “Service Account”</a:t>
            </a:r>
          </a:p>
          <a:p>
            <a:endParaRPr lang="en-US"/>
          </a:p>
          <a:p>
            <a:r>
              <a:rPr lang="en-US"/>
              <a:t>Use the </a:t>
            </a:r>
            <a:r>
              <a:rPr lang="en-US">
                <a:hlinkClick r:id="rId3"/>
              </a:rPr>
              <a:t>Confidential Client</a:t>
            </a:r>
            <a:r>
              <a:rPr lang="en-US"/>
              <a:t> in MSAL </a:t>
            </a:r>
          </a:p>
          <a:p>
            <a:pPr lvl="1"/>
            <a:r>
              <a:rPr lang="en-US"/>
              <a:t>MSAL .NET </a:t>
            </a:r>
            <a:r>
              <a:rPr lang="en-US">
                <a:hlinkClick r:id="rId4"/>
              </a:rPr>
              <a:t>Daemon sample</a:t>
            </a:r>
            <a:endParaRPr lang="en-US"/>
          </a:p>
          <a:p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83010DC-92E9-4E0F-BC42-672249D0322F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155739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9A4A-8C39-4AB7-8CE1-8A1303C3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Access Evaluation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8144171-4330-4EF6-9FB4-354F3109EBE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62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Authorization with JWT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2" y="3921587"/>
            <a:ext cx="2407839" cy="1914040"/>
            <a:chOff x="8834500" y="3666276"/>
            <a:chExt cx="1966020" cy="156579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2" y="3666276"/>
              <a:ext cx="1821228" cy="1312304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1198387" y="539241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3341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Authorization with JWT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40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Authorization with JWT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08D16-8543-4B2C-A35E-C884A58C52BC}"/>
              </a:ext>
            </a:extLst>
          </p:cNvPr>
          <p:cNvSpPr txBox="1"/>
          <p:nvPr/>
        </p:nvSpPr>
        <p:spPr>
          <a:xfrm>
            <a:off x="7726642" y="1762176"/>
            <a:ext cx="4253218" cy="646331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https://login.microsoftonline.com/common/discovery/v2.0/keys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DA9E920-6E38-4179-96E8-794229775042}"/>
              </a:ext>
            </a:extLst>
          </p:cNvPr>
          <p:cNvSpPr/>
          <p:nvPr/>
        </p:nvSpPr>
        <p:spPr bwMode="auto">
          <a:xfrm rot="16200000">
            <a:off x="8450157" y="2927244"/>
            <a:ext cx="1591469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82774-29A0-48A8-B379-031F5C58A25E}"/>
              </a:ext>
            </a:extLst>
          </p:cNvPr>
          <p:cNvSpPr txBox="1"/>
          <p:nvPr/>
        </p:nvSpPr>
        <p:spPr>
          <a:xfrm>
            <a:off x="9378891" y="2757470"/>
            <a:ext cx="2189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Once a day cache the token signing public keys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8480C-9199-4B47-A161-18AD17DD6757}"/>
              </a:ext>
            </a:extLst>
          </p:cNvPr>
          <p:cNvSpPr txBox="1"/>
          <p:nvPr/>
        </p:nvSpPr>
        <p:spPr>
          <a:xfrm>
            <a:off x="5501506" y="3679214"/>
            <a:ext cx="218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Token valid until it expires</a:t>
            </a:r>
          </a:p>
        </p:txBody>
      </p:sp>
    </p:spTree>
    <p:extLst>
      <p:ext uri="{BB962C8B-B14F-4D97-AF65-F5344CB8AC3E}">
        <p14:creationId xmlns:p14="http://schemas.microsoft.com/office/powerpoint/2010/main" val="3865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Introspection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44F8777B-EFB5-458B-8168-2AB5C312866D}"/>
              </a:ext>
            </a:extLst>
          </p:cNvPr>
          <p:cNvSpPr/>
          <p:nvPr/>
        </p:nvSpPr>
        <p:spPr bwMode="auto">
          <a:xfrm flipH="1">
            <a:off x="7288442" y="2079017"/>
            <a:ext cx="2033493" cy="1920962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E1A7F-190C-4E0C-ACD4-120C44F5E583}"/>
              </a:ext>
            </a:extLst>
          </p:cNvPr>
          <p:cNvSpPr txBox="1"/>
          <p:nvPr/>
        </p:nvSpPr>
        <p:spPr>
          <a:xfrm>
            <a:off x="9362193" y="2008210"/>
            <a:ext cx="218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Call Microsoft Identity for EVERY API call to validate and interpret the token</a:t>
            </a:r>
          </a:p>
        </p:txBody>
      </p:sp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41508ED4-D2A2-4D99-8C2C-D34265C5ABBC}"/>
              </a:ext>
            </a:extLst>
          </p:cNvPr>
          <p:cNvSpPr/>
          <p:nvPr/>
        </p:nvSpPr>
        <p:spPr>
          <a:xfrm>
            <a:off x="8086165" y="1479176"/>
            <a:ext cx="3135995" cy="234465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6795FF-9142-416F-9113-6C780AE8AE56}"/>
              </a:ext>
            </a:extLst>
          </p:cNvPr>
          <p:cNvSpPr txBox="1"/>
          <p:nvPr/>
        </p:nvSpPr>
        <p:spPr>
          <a:xfrm>
            <a:off x="9095351" y="884993"/>
            <a:ext cx="111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173092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1317458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</p:spTree>
    <p:extLst>
      <p:ext uri="{BB962C8B-B14F-4D97-AF65-F5344CB8AC3E}">
        <p14:creationId xmlns:p14="http://schemas.microsoft.com/office/powerpoint/2010/main" val="8441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an app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1802487"/>
            <a:ext cx="4739944" cy="3507873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33BD0-8751-4607-A6E8-D3592DBCC2CB}"/>
              </a:ext>
            </a:extLst>
          </p:cNvPr>
          <p:cNvSpPr txBox="1"/>
          <p:nvPr/>
        </p:nvSpPr>
        <p:spPr>
          <a:xfrm>
            <a:off x="5724939" y="1739348"/>
            <a:ext cx="57597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First, I need to login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Then I need to call an API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6082F77-6762-412B-8963-9D0810E831A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61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pic>
        <p:nvPicPr>
          <p:cNvPr id="4" name="Graphic 3" descr="Ear outline">
            <a:extLst>
              <a:ext uri="{FF2B5EF4-FFF2-40B4-BE49-F238E27FC236}">
                <a16:creationId xmlns:a16="http://schemas.microsoft.com/office/drawing/2014/main" id="{43F9866D-9432-40B3-9D3E-D3D1DEBE2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221" y="3018635"/>
            <a:ext cx="914400" cy="914400"/>
          </a:xfrm>
          <a:prstGeom prst="rect">
            <a:avLst/>
          </a:prstGeom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D98741DE-5417-4AE7-9258-08A705879404}"/>
              </a:ext>
            </a:extLst>
          </p:cNvPr>
          <p:cNvSpPr/>
          <p:nvPr/>
        </p:nvSpPr>
        <p:spPr bwMode="auto">
          <a:xfrm rot="16200000" flipH="1" flipV="1">
            <a:off x="7737403" y="1548593"/>
            <a:ext cx="1082844" cy="2061276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0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Ear outline">
            <a:extLst>
              <a:ext uri="{FF2B5EF4-FFF2-40B4-BE49-F238E27FC236}">
                <a16:creationId xmlns:a16="http://schemas.microsoft.com/office/drawing/2014/main" id="{43F9866D-9432-40B3-9D3E-D3D1DEBE2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221" y="3018635"/>
            <a:ext cx="914400" cy="914400"/>
          </a:xfrm>
          <a:prstGeom prst="rect">
            <a:avLst/>
          </a:prstGeom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D98741DE-5417-4AE7-9258-08A705879404}"/>
              </a:ext>
            </a:extLst>
          </p:cNvPr>
          <p:cNvSpPr/>
          <p:nvPr/>
        </p:nvSpPr>
        <p:spPr bwMode="auto">
          <a:xfrm rot="16200000" flipH="1" flipV="1">
            <a:off x="7737403" y="1548593"/>
            <a:ext cx="1082844" cy="2061276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89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sp>
        <p:nvSpPr>
          <p:cNvPr id="9" name="Browser_4" title="Icon of a website or an app window">
            <a:extLst>
              <a:ext uri="{FF2B5EF4-FFF2-40B4-BE49-F238E27FC236}">
                <a16:creationId xmlns:a16="http://schemas.microsoft.com/office/drawing/2014/main" id="{E93EC1FD-CA48-4DF0-9409-834ED99FF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9BEC2-30F6-4870-A8A7-66B8774D341B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74624CC8-1679-4FF2-B366-AC99D6E9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5D2D14-A4B0-4BA8-8641-2C0B5653C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EFE8D0-1D6D-47BC-A934-F9A0DF44C793}"/>
              </a:ext>
            </a:extLst>
          </p:cNvPr>
          <p:cNvGrpSpPr/>
          <p:nvPr/>
        </p:nvGrpSpPr>
        <p:grpSpPr>
          <a:xfrm>
            <a:off x="9784161" y="3921592"/>
            <a:ext cx="2407840" cy="1914035"/>
            <a:chOff x="8834500" y="3666280"/>
            <a:chExt cx="1966021" cy="15657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CDF0DF-A1DC-4915-9AA6-1F1E0A2F9C6E}"/>
                </a:ext>
              </a:extLst>
            </p:cNvPr>
            <p:cNvGrpSpPr/>
            <p:nvPr/>
          </p:nvGrpSpPr>
          <p:grpSpPr>
            <a:xfrm>
              <a:off x="8979293" y="3666280"/>
              <a:ext cx="1821228" cy="1312305"/>
              <a:chOff x="-3272346" y="4002157"/>
              <a:chExt cx="1476378" cy="1063819"/>
            </a:xfrm>
          </p:grpSpPr>
          <p:sp>
            <p:nvSpPr>
              <p:cNvPr id="16" name="Cloud">
                <a:extLst>
                  <a:ext uri="{FF2B5EF4-FFF2-40B4-BE49-F238E27FC236}">
                    <a16:creationId xmlns:a16="http://schemas.microsoft.com/office/drawing/2014/main" id="{F55CF2FC-8571-4183-93A8-5362D26BD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75222" y="4133674"/>
                <a:ext cx="1075887" cy="718674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F8F8F8"/>
              </a:solidFill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88D4822-EC71-4F35-B14B-5A7CDD6CA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72346" y="4002157"/>
                <a:ext cx="834438" cy="6675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1F05A3-01E3-4428-B122-1CC374AD0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98059" y="4463885"/>
                <a:ext cx="602091" cy="60209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8FFCD1-08FC-402E-B780-C03A30C246EF}"/>
                </a:ext>
              </a:extLst>
            </p:cNvPr>
            <p:cNvSpPr txBox="1"/>
            <p:nvPr/>
          </p:nvSpPr>
          <p:spPr>
            <a:xfrm>
              <a:off x="8834500" y="4859151"/>
              <a:ext cx="1594657" cy="3729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2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rPr>
                <a:t>Microsoft Graph User API</a:t>
              </a:r>
            </a:p>
          </p:txBody>
        </p:sp>
      </p:grpSp>
      <p:sp>
        <p:nvSpPr>
          <p:cNvPr id="19" name="Regular Pentagon 1">
            <a:extLst>
              <a:ext uri="{FF2B5EF4-FFF2-40B4-BE49-F238E27FC236}">
                <a16:creationId xmlns:a16="http://schemas.microsoft.com/office/drawing/2014/main" id="{2CF6D2B9-F131-430C-A222-25B21B7174E8}"/>
              </a:ext>
            </a:extLst>
          </p:cNvPr>
          <p:cNvSpPr/>
          <p:nvPr/>
        </p:nvSpPr>
        <p:spPr bwMode="auto">
          <a:xfrm>
            <a:off x="7378624" y="3553843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0" name="Regular Pentagon 1">
            <a:extLst>
              <a:ext uri="{FF2B5EF4-FFF2-40B4-BE49-F238E27FC236}">
                <a16:creationId xmlns:a16="http://schemas.microsoft.com/office/drawing/2014/main" id="{ADCD47F4-13D6-4AB9-8F34-ACCEABC6B096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5925E-0BFC-471F-81F0-4180914006BD}"/>
              </a:ext>
            </a:extLst>
          </p:cNvPr>
          <p:cNvSpPr/>
          <p:nvPr/>
        </p:nvSpPr>
        <p:spPr bwMode="auto">
          <a:xfrm>
            <a:off x="8571592" y="3999978"/>
            <a:ext cx="1281659" cy="1340281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Authorization Required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A4DDEB6-AD9B-4F80-894C-2F666E752AA9}"/>
              </a:ext>
            </a:extLst>
          </p:cNvPr>
          <p:cNvSpPr/>
          <p:nvPr/>
        </p:nvSpPr>
        <p:spPr bwMode="auto">
          <a:xfrm>
            <a:off x="2375798" y="4401812"/>
            <a:ext cx="6155537" cy="55399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Ear outline">
            <a:extLst>
              <a:ext uri="{FF2B5EF4-FFF2-40B4-BE49-F238E27FC236}">
                <a16:creationId xmlns:a16="http://schemas.microsoft.com/office/drawing/2014/main" id="{43F9866D-9432-40B3-9D3E-D3D1DEBE2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5221" y="3018635"/>
            <a:ext cx="914400" cy="914400"/>
          </a:xfrm>
          <a:prstGeom prst="rect">
            <a:avLst/>
          </a:prstGeom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D98741DE-5417-4AE7-9258-08A705879404}"/>
              </a:ext>
            </a:extLst>
          </p:cNvPr>
          <p:cNvSpPr/>
          <p:nvPr/>
        </p:nvSpPr>
        <p:spPr bwMode="auto">
          <a:xfrm rot="16200000" flipH="1" flipV="1">
            <a:off x="7737403" y="1548593"/>
            <a:ext cx="1082844" cy="2061276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12A2A6F-9821-469F-9549-4D40CCC63E48}"/>
              </a:ext>
            </a:extLst>
          </p:cNvPr>
          <p:cNvSpPr/>
          <p:nvPr/>
        </p:nvSpPr>
        <p:spPr bwMode="auto">
          <a:xfrm rot="10800000">
            <a:off x="2375797" y="4801734"/>
            <a:ext cx="6215742" cy="553998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6BE5E-2201-4EFD-83F7-8CE56FF63FA4}"/>
              </a:ext>
            </a:extLst>
          </p:cNvPr>
          <p:cNvSpPr txBox="1"/>
          <p:nvPr/>
        </p:nvSpPr>
        <p:spPr>
          <a:xfrm>
            <a:off x="1138184" y="5353500"/>
            <a:ext cx="1089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 401; Unauthorized</a:t>
            </a:r>
          </a:p>
          <a:p>
            <a:r>
              <a:rPr lang="en-US" sz="1600" dirty="0"/>
              <a:t>WWW-Authenticate=Bearer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authorization_uri</a:t>
            </a:r>
            <a:r>
              <a:rPr lang="en-US" sz="1600" dirty="0"/>
              <a:t>="https://login.windows.net/common/oauth2/authorize",</a:t>
            </a:r>
          </a:p>
          <a:p>
            <a:r>
              <a:rPr lang="en-US" sz="1600" dirty="0"/>
              <a:t>  error="</a:t>
            </a:r>
            <a:r>
              <a:rPr lang="en-US" sz="1600" dirty="0" err="1"/>
              <a:t>insufficient_claims</a:t>
            </a:r>
            <a:r>
              <a:rPr lang="en-US" sz="1600" dirty="0"/>
              <a:t>",</a:t>
            </a:r>
          </a:p>
          <a:p>
            <a:r>
              <a:rPr lang="en-US" sz="1600" dirty="0"/>
              <a:t>claims="eyJhY2Nlc3NfdG9rZW4iOnsibmJmIjp7ImVzc2VudGlhbCI6dHJ1ZSwgInZhbHVlIjoiMTYwNDEwNjY1MSJ9fX0="</a:t>
            </a:r>
          </a:p>
        </p:txBody>
      </p:sp>
    </p:spTree>
    <p:extLst>
      <p:ext uri="{BB962C8B-B14F-4D97-AF65-F5344CB8AC3E}">
        <p14:creationId xmlns:p14="http://schemas.microsoft.com/office/powerpoint/2010/main" val="395349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2EC8C-3CB8-47FD-952E-6A0CB387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Signals and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6BE5E-2201-4EFD-83F7-8CE56FF63FA4}"/>
              </a:ext>
            </a:extLst>
          </p:cNvPr>
          <p:cNvSpPr txBox="1"/>
          <p:nvPr/>
        </p:nvSpPr>
        <p:spPr>
          <a:xfrm>
            <a:off x="1311949" y="1659438"/>
            <a:ext cx="1095901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HTTP 401; Unauthorized</a:t>
            </a:r>
          </a:p>
          <a:p>
            <a:r>
              <a:rPr lang="en-US"/>
              <a:t>WWW-Authenticate=Bearer</a:t>
            </a:r>
          </a:p>
          <a:p>
            <a:r>
              <a:rPr lang="en-US"/>
              <a:t>  </a:t>
            </a:r>
            <a:r>
              <a:rPr lang="en-US" err="1"/>
              <a:t>authorization_uri</a:t>
            </a:r>
            <a:r>
              <a:rPr lang="en-US"/>
              <a:t>="https://login.windows.net/common/oauth2/authorize",</a:t>
            </a:r>
          </a:p>
          <a:p>
            <a:r>
              <a:rPr lang="en-US"/>
              <a:t>  error="</a:t>
            </a:r>
            <a:r>
              <a:rPr lang="en-US" err="1"/>
              <a:t>insufficient_claims</a:t>
            </a:r>
            <a:r>
              <a:rPr lang="en-US"/>
              <a:t>",</a:t>
            </a:r>
          </a:p>
          <a:p>
            <a:r>
              <a:rPr lang="en-US"/>
              <a:t>claims="eyJhY2Nlc3NfdG9rZW4iOnsibmJmIjp7ImVzc2VudGlhbCI6dHJ1ZSwgInZhbHVlIjoiMTYwNDEwNjY1MSJ9fX0="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C4D26-82A9-4333-97AF-EB95E2C517B5}"/>
              </a:ext>
            </a:extLst>
          </p:cNvPr>
          <p:cNvSpPr txBox="1"/>
          <p:nvPr/>
        </p:nvSpPr>
        <p:spPr>
          <a:xfrm>
            <a:off x="1349829" y="3544389"/>
            <a:ext cx="1038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{"</a:t>
            </a:r>
            <a:r>
              <a:rPr lang="en-US" err="1"/>
              <a:t>access_token</a:t>
            </a:r>
            <a:r>
              <a:rPr lang="en-US"/>
              <a:t>":{"</a:t>
            </a:r>
            <a:r>
              <a:rPr lang="en-US" err="1"/>
              <a:t>nbf</a:t>
            </a:r>
            <a:r>
              <a:rPr lang="en-US"/>
              <a:t>":{"</a:t>
            </a:r>
            <a:r>
              <a:rPr lang="en-US" err="1"/>
              <a:t>essential":true</a:t>
            </a:r>
            <a:r>
              <a:rPr lang="en-US"/>
              <a:t>, "value":"1604106651"}}}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7FEDF-030D-4C81-BD4E-3453FBABFEFE}"/>
              </a:ext>
            </a:extLst>
          </p:cNvPr>
          <p:cNvSpPr/>
          <p:nvPr/>
        </p:nvSpPr>
        <p:spPr>
          <a:xfrm>
            <a:off x="1419497" y="2264229"/>
            <a:ext cx="7123612" cy="287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3FE731-453E-48B6-BF17-4A489BFDD117}"/>
              </a:ext>
            </a:extLst>
          </p:cNvPr>
          <p:cNvSpPr/>
          <p:nvPr/>
        </p:nvSpPr>
        <p:spPr>
          <a:xfrm>
            <a:off x="1419497" y="2556806"/>
            <a:ext cx="2716667" cy="287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5BFF9D-CD1B-4BCE-9DFA-7D5A229EEF2D}"/>
              </a:ext>
            </a:extLst>
          </p:cNvPr>
          <p:cNvSpPr/>
          <p:nvPr/>
        </p:nvSpPr>
        <p:spPr>
          <a:xfrm>
            <a:off x="1349829" y="2815543"/>
            <a:ext cx="10759562" cy="287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9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24" grpId="0" animBg="1"/>
      <p:bldP spid="24" grpId="1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02A08-FB92-4364-A7AE-7045AEC5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event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91891-28F7-4556-AF78-764AA8051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690687"/>
            <a:ext cx="11653523" cy="35391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User Account is deleted or disabled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Password for a user is changed or reset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Multi-factor authentication is enabled for the user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Administrator explicitly revokes all refresh tokens for a user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Elevated user risk detected by Azure AD Identity Protection</a:t>
            </a:r>
          </a:p>
        </p:txBody>
      </p:sp>
    </p:spTree>
    <p:extLst>
      <p:ext uri="{BB962C8B-B14F-4D97-AF65-F5344CB8AC3E}">
        <p14:creationId xmlns:p14="http://schemas.microsoft.com/office/powerpoint/2010/main" val="307668414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8EB3-D9F8-45B8-A0AD-24A8369A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Access policy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7BAEA-EE89-4396-BF72-436D311B0F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801121"/>
            <a:ext cx="11653523" cy="673454"/>
          </a:xfrm>
        </p:spPr>
        <p:txBody>
          <a:bodyPr/>
          <a:lstStyle/>
          <a:p>
            <a:r>
              <a:rPr lang="en-US" dirty="0"/>
              <a:t>Location changes</a:t>
            </a:r>
          </a:p>
        </p:txBody>
      </p:sp>
    </p:spTree>
    <p:extLst>
      <p:ext uri="{BB962C8B-B14F-4D97-AF65-F5344CB8AC3E}">
        <p14:creationId xmlns:p14="http://schemas.microsoft.com/office/powerpoint/2010/main" val="60470781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DA3D-5D2E-42D6-A104-4A9E0AD8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Modern Auth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A3B16-0B1A-4626-ACC9-3475C318F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70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Apps request tokens from Microsoft Identity</a:t>
            </a:r>
          </a:p>
          <a:p>
            <a:r>
              <a:rPr lang="en-US" dirty="0"/>
              <a:t>Authentication happens over shared web surfaces to provide SSO</a:t>
            </a:r>
          </a:p>
          <a:p>
            <a:r>
              <a:rPr lang="en-US" dirty="0"/>
              <a:t>App passes Access Tokens to APIs</a:t>
            </a:r>
          </a:p>
          <a:p>
            <a:r>
              <a:rPr lang="en-US" dirty="0"/>
              <a:t>APIs validate Access Tokens before returning results</a:t>
            </a:r>
          </a:p>
          <a:p>
            <a:r>
              <a:rPr lang="en-US" dirty="0"/>
              <a:t>Recommendation: use an Identity provider!</a:t>
            </a:r>
          </a:p>
        </p:txBody>
      </p:sp>
    </p:spTree>
    <p:extLst>
      <p:ext uri="{BB962C8B-B14F-4D97-AF65-F5344CB8AC3E}">
        <p14:creationId xmlns:p14="http://schemas.microsoft.com/office/powerpoint/2010/main" val="532286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C5FC-283B-4B1D-8BA8-8C34051D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6577B-10BE-4D05-A58F-3CB8A4E5B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19671"/>
          </a:xfrm>
        </p:spPr>
        <p:txBody>
          <a:bodyPr/>
          <a:lstStyle/>
          <a:p>
            <a:r>
              <a:rPr lang="en-US" dirty="0"/>
              <a:t>Pick your tenant</a:t>
            </a:r>
          </a:p>
          <a:p>
            <a:pPr lvl="1"/>
            <a:r>
              <a:rPr lang="en-US" dirty="0"/>
              <a:t>Your own test tenant</a:t>
            </a:r>
          </a:p>
          <a:p>
            <a:pPr lvl="1"/>
            <a:r>
              <a:rPr lang="en-US" dirty="0"/>
              <a:t>Microsoft 365 Developer Program </a:t>
            </a:r>
          </a:p>
          <a:p>
            <a:r>
              <a:rPr lang="en-US" dirty="0"/>
              <a:t>Some operations you will be doing</a:t>
            </a:r>
          </a:p>
          <a:p>
            <a:pPr lvl="1"/>
            <a:r>
              <a:rPr lang="en-US" dirty="0"/>
              <a:t>Adding apps</a:t>
            </a:r>
          </a:p>
          <a:p>
            <a:pPr lvl="1"/>
            <a:r>
              <a:rPr lang="en-US" dirty="0"/>
              <a:t>Adding/Updating/Deleting Users, Groups, etc. </a:t>
            </a:r>
          </a:p>
          <a:p>
            <a:pPr lvl="1"/>
            <a:r>
              <a:rPr lang="en-US" dirty="0"/>
              <a:t>Will need to be a global admin</a:t>
            </a:r>
          </a:p>
          <a:p>
            <a:r>
              <a:rPr lang="en-US" dirty="0"/>
              <a:t>Pick your environment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/>
              <a:t>Bring Your Own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6E2C5-0E25-498F-A3F2-EB276EED8670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7536779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DD5C-E37A-4F12-9294-07B18A4D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6" y="81751"/>
            <a:ext cx="11983223" cy="553998"/>
          </a:xfrm>
        </p:spPr>
        <p:txBody>
          <a:bodyPr/>
          <a:lstStyle/>
          <a:p>
            <a:r>
              <a:rPr lang="en-US" dirty="0"/>
              <a:t>https://aka.ms/AuthLab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E22716-5E89-4A51-A4B7-313A4A62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41649"/>
              </p:ext>
            </p:extLst>
          </p:nvPr>
        </p:nvGraphicFramePr>
        <p:xfrm>
          <a:off x="230115" y="1356460"/>
          <a:ext cx="11208968" cy="4952055"/>
        </p:xfrm>
        <a:graphic>
          <a:graphicData uri="http://schemas.openxmlformats.org/drawingml/2006/table">
            <a:tbl>
              <a:tblPr/>
              <a:tblGrid>
                <a:gridCol w="5604484">
                  <a:extLst>
                    <a:ext uri="{9D8B030D-6E8A-4147-A177-3AD203B41FA5}">
                      <a16:colId xmlns:a16="http://schemas.microsoft.com/office/drawing/2014/main" val="595948056"/>
                    </a:ext>
                  </a:extLst>
                </a:gridCol>
                <a:gridCol w="5604484">
                  <a:extLst>
                    <a:ext uri="{9D8B030D-6E8A-4147-A177-3AD203B41FA5}">
                      <a16:colId xmlns:a16="http://schemas.microsoft.com/office/drawing/2014/main" val="3087414260"/>
                    </a:ext>
                  </a:extLst>
                </a:gridCol>
              </a:tblGrid>
              <a:tr h="58845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Mobile and native apps</a:t>
                      </a:r>
                    </a:p>
                  </a:txBody>
                  <a:tcPr marL="11512" marR="11512" marT="8634" marB="863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>
                          <a:effectLst/>
                        </a:rPr>
                        <a:t>Web apps and web APIs</a:t>
                      </a:r>
                    </a:p>
                  </a:txBody>
                  <a:tcPr marL="11512" marR="11512" marT="8634" marB="863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427188"/>
                  </a:ext>
                </a:extLst>
              </a:tr>
              <a:tr h="857297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3"/>
                        </a:rPr>
                        <a:t>Add sign-in to an iOS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4"/>
                        </a:rPr>
                        <a:t>Add sign-in to a JavaScript Single Page Application (SPA)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41856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5"/>
                        </a:rPr>
                        <a:t>Add sign-in to an Android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6"/>
                        </a:rPr>
                        <a:t>Add sign-in to a ASP.NET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58780"/>
                  </a:ext>
                </a:extLst>
              </a:tr>
              <a:tr h="662609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7"/>
                        </a:rPr>
                        <a:t>Add sign-in to a Windows Desktop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8"/>
                        </a:rPr>
                        <a:t>Add sign-in to a ASP.NET Core Web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55579"/>
                  </a:ext>
                </a:extLst>
              </a:tr>
              <a:tr h="722876"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9"/>
                        </a:rPr>
                        <a:t>Add sign-in to a multi-platform Xamarin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>
                          <a:effectLst/>
                          <a:hlinkClick r:id="rId10"/>
                        </a:rPr>
                        <a:t>Add sign-in to a Node.js web application</a:t>
                      </a:r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0167"/>
                  </a:ext>
                </a:extLst>
              </a:tr>
              <a:tr h="573297">
                <a:tc>
                  <a:txBody>
                    <a:bodyPr/>
                    <a:lstStyle/>
                    <a:p>
                      <a:pPr fontAlgn="t"/>
                      <a:endParaRPr lang="en-US" sz="200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u="none" strike="noStrike" dirty="0">
                          <a:effectLst/>
                          <a:hlinkClick r:id="rId11"/>
                        </a:rPr>
                        <a:t>Protect an ASP.NET Web API</a:t>
                      </a:r>
                      <a:endParaRPr lang="en-US" sz="2000" dirty="0">
                        <a:effectLst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053063"/>
                  </a:ext>
                </a:extLst>
              </a:tr>
              <a:tr h="588726">
                <a:tc>
                  <a:txBody>
                    <a:bodyPr/>
                    <a:lstStyle/>
                    <a:p>
                      <a:pPr algn="l" fontAlgn="t"/>
                      <a:endParaRPr lang="en-US" sz="2000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2"/>
                        </a:rPr>
                        <a:t>Protect an ASP.NET Core Web API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798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3"/>
                        </a:rPr>
                        <a:t>ASP.Net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hlinkClick r:id="rId13"/>
                        </a:rPr>
                        <a:t> Core on-behalf sample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1512" marR="11512" marT="8634" marB="863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518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D83E31-67C8-4D50-9B65-863D4CC611A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63084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Apps asks Microsoft identity for tokens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sp>
        <p:nvSpPr>
          <p:cNvPr id="11" name="Arrow: Bent 10">
            <a:extLst>
              <a:ext uri="{FF2B5EF4-FFF2-40B4-BE49-F238E27FC236}">
                <a16:creationId xmlns:a16="http://schemas.microsoft.com/office/drawing/2014/main" id="{B7492BF3-183C-46C0-96B1-6BD9C3463AE8}"/>
              </a:ext>
            </a:extLst>
          </p:cNvPr>
          <p:cNvSpPr/>
          <p:nvPr/>
        </p:nvSpPr>
        <p:spPr bwMode="auto">
          <a:xfrm>
            <a:off x="1169707" y="2068945"/>
            <a:ext cx="3447266" cy="1931033"/>
          </a:xfrm>
          <a:prstGeom prst="bentArrow">
            <a:avLst>
              <a:gd name="adj1" fmla="val 25000"/>
              <a:gd name="adj2" fmla="val 7437"/>
              <a:gd name="adj3" fmla="val 25000"/>
              <a:gd name="adj4" fmla="val 45014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51FA6E-95B5-4B1E-B3C7-30116D5162DD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2EAF01-2EAA-4D5A-96B9-AC413DB21B86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953CB-B5CF-4C09-B3BF-AD5E5BBE2D20}"/>
              </a:ext>
            </a:extLst>
          </p:cNvPr>
          <p:cNvSpPr txBox="1"/>
          <p:nvPr/>
        </p:nvSpPr>
        <p:spPr>
          <a:xfrm>
            <a:off x="290138" y="1095971"/>
            <a:ext cx="416209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an id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token to identify the user and an access token to read the user’s profile with Microsoft Graph as the user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856942-6869-4FD3-92E5-79F770126D6A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71D1F2-BD3A-42EF-AC42-8EB9484CB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3" name="Browser" title="Icon of a browser window">
              <a:extLst>
                <a:ext uri="{FF2B5EF4-FFF2-40B4-BE49-F238E27FC236}">
                  <a16:creationId xmlns:a16="http://schemas.microsoft.com/office/drawing/2014/main" id="{16E21B68-AE46-457A-90EA-7AD4EC8440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F29DD3-C6FD-3946-95C2-99AB4D3EE65D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C61623-A618-4532-90EA-37324342715D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E1F4CC5-3027-4FB4-A9D2-5BD116C417C0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1E929BD-DDCE-4213-AE61-B52009CB56AF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27" name="Cloud">
                  <a:extLst>
                    <a:ext uri="{FF2B5EF4-FFF2-40B4-BE49-F238E27FC236}">
                      <a16:creationId xmlns:a16="http://schemas.microsoft.com/office/drawing/2014/main" id="{5CBE4711-BF33-4BE7-889F-4AAF9974A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460132E-2AE6-4FEA-A9D1-E321C1059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63DED60-5427-486F-9A13-C185CB1FE4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56578F-5C75-4B6C-B2F6-AC7F0B998A84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6551EA9C-C4AB-4752-ACBD-E631FFC0D59E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1742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The core of Single Sign On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9C73F411-C03A-415C-A145-A0DA5E91FD8E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97E7C4-E49D-461A-B794-229B4A685110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FA36BC-F841-44E5-8B10-9258ADE36B86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E87AC0-EDC8-4791-BCFB-53926F1D8980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B4BB2AB-B77B-48F0-B6D4-A047F50C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79E00BB8-4ABC-4977-8123-50853D326E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0F5EB4-16F3-2A4C-9EA5-A20A68C4DA3D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F3F1C1-A71B-624C-BA51-05A709579B67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BE8E36-4680-D044-B531-A5C06E1B58FD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EDC5402-4C59-6E42-BF33-BB1310BE7565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47E584BB-7E7F-7F4F-99C9-9E0DF2E84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6FCA1BE-7D1A-4D47-B502-6ABAFBD37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47894061-2E29-3A4C-8BEB-12AEE72B5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2B2ED6-873A-3648-A7C7-F32A24D88AA1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F771C315-C40C-4B95-9362-0E71420B9BE8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445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</a:t>
            </a:r>
            <a:r>
              <a:rPr lang="en-US" dirty="0" err="1"/>
              <a:t>id_token</a:t>
            </a:r>
            <a:endParaRPr lang="en-US" dirty="0"/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1">
            <a:extLst>
              <a:ext uri="{FF2B5EF4-FFF2-40B4-BE49-F238E27FC236}">
                <a16:creationId xmlns:a16="http://schemas.microsoft.com/office/drawing/2014/main" id="{49355E57-1324-8343-8355-5ADCEB5FA6D8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6A9E079-D340-43A4-B321-E1772FC52394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859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</a:t>
            </a:r>
            <a:r>
              <a:rPr lang="en-US" dirty="0" err="1"/>
              <a:t>id_token</a:t>
            </a:r>
            <a:endParaRPr lang="en-US" dirty="0"/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1">
            <a:extLst>
              <a:ext uri="{FF2B5EF4-FFF2-40B4-BE49-F238E27FC236}">
                <a16:creationId xmlns:a16="http://schemas.microsoft.com/office/drawing/2014/main" id="{BC2FBA44-A1EB-3B42-A146-24C83BC13530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7CAC6-019A-9241-A98B-69DD2F5A7444}"/>
              </a:ext>
            </a:extLst>
          </p:cNvPr>
          <p:cNvSpPr txBox="1"/>
          <p:nvPr/>
        </p:nvSpPr>
        <p:spPr>
          <a:xfrm>
            <a:off x="156166" y="1252174"/>
            <a:ext cx="11879668" cy="48013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{ "</a:t>
            </a:r>
            <a:r>
              <a:rPr lang="en-US" sz="2400" dirty="0" err="1"/>
              <a:t>typ</a:t>
            </a:r>
            <a:r>
              <a:rPr lang="en-US" sz="2400" dirty="0"/>
              <a:t>": "JWT", "</a:t>
            </a:r>
            <a:r>
              <a:rPr lang="en-US" sz="2400" dirty="0" err="1"/>
              <a:t>alg</a:t>
            </a:r>
            <a:r>
              <a:rPr lang="en-US" sz="2400" dirty="0"/>
              <a:t>": "RS256", "kid": "1LTMzakihiRla_8z2BEJVXeWMqo" }.</a:t>
            </a:r>
          </a:p>
          <a:p>
            <a:r>
              <a:rPr lang="en-US" sz="2400" dirty="0"/>
              <a:t>{ "</a:t>
            </a:r>
            <a:r>
              <a:rPr lang="en-US" sz="2400" dirty="0" err="1"/>
              <a:t>ver</a:t>
            </a:r>
            <a:r>
              <a:rPr lang="en-US" sz="2400" dirty="0"/>
              <a:t>": "2.0", </a:t>
            </a:r>
          </a:p>
          <a:p>
            <a:r>
              <a:rPr lang="en-US" sz="2400" dirty="0"/>
              <a:t>"</a:t>
            </a:r>
            <a:r>
              <a:rPr lang="en-US" sz="2400" dirty="0" err="1"/>
              <a:t>iss</a:t>
            </a:r>
            <a:r>
              <a:rPr lang="en-US" sz="2400" dirty="0"/>
              <a:t>": "https://login.microsoftonline.com/3338040d-6c67-4c5b-b112-36a304b66dad/v2.0",</a:t>
            </a:r>
          </a:p>
          <a:p>
            <a:r>
              <a:rPr lang="en-US" sz="2400" dirty="0"/>
              <a:t>"</a:t>
            </a:r>
            <a:r>
              <a:rPr lang="en-US" sz="2400" dirty="0" err="1"/>
              <a:t>aud</a:t>
            </a:r>
            <a:r>
              <a:rPr lang="en-US" sz="2400" dirty="0"/>
              <a:t>": "6cb04018-a3f5-46a7-b995-940c78f5aef3", </a:t>
            </a:r>
          </a:p>
          <a:p>
            <a:r>
              <a:rPr lang="en-US" sz="2400" dirty="0"/>
              <a:t>"exp": 1536361411,"iat": 1536274711, "</a:t>
            </a:r>
            <a:r>
              <a:rPr lang="en-US" sz="2400" dirty="0" err="1"/>
              <a:t>nbf</a:t>
            </a:r>
            <a:r>
              <a:rPr lang="en-US" sz="2400" dirty="0"/>
              <a:t>": 1536274711, </a:t>
            </a:r>
          </a:p>
          <a:p>
            <a:r>
              <a:rPr lang="en-US" sz="2400" b="1" dirty="0"/>
              <a:t>"sub": "AAAAAAAAAAAAAAAAAAAAAIkzqFVrSaSaFHy782bbtaQ", </a:t>
            </a:r>
          </a:p>
          <a:p>
            <a:r>
              <a:rPr lang="en-US" sz="2400" b="1" dirty="0"/>
              <a:t>"name": "Abe Lincoln", </a:t>
            </a:r>
          </a:p>
          <a:p>
            <a:r>
              <a:rPr lang="en-US" sz="2400" b="1" dirty="0"/>
              <a:t>"</a:t>
            </a:r>
            <a:r>
              <a:rPr lang="en-US" sz="2400" b="1" dirty="0" err="1"/>
              <a:t>preferred_username</a:t>
            </a:r>
            <a:r>
              <a:rPr lang="en-US" sz="2400" b="1" dirty="0"/>
              <a:t>": "AbeLi@microsoft.com", </a:t>
            </a:r>
          </a:p>
          <a:p>
            <a:r>
              <a:rPr lang="en-US" sz="2400" b="1" dirty="0"/>
              <a:t>"oid": "00000000-0000-0000-66f3-3332eca7ea81", </a:t>
            </a:r>
          </a:p>
          <a:p>
            <a:r>
              <a:rPr lang="en-US" sz="2400" b="1" dirty="0"/>
              <a:t>"</a:t>
            </a:r>
            <a:r>
              <a:rPr lang="en-US" sz="2400" b="1" dirty="0" err="1"/>
              <a:t>tid</a:t>
            </a:r>
            <a:r>
              <a:rPr lang="en-US" sz="2400" b="1" dirty="0"/>
              <a:t>": "3338040d-6c67-4c5b-b112-36a304b66dad", 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.[Signature]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6F54C3B-C32E-4CD8-B905-6ED89590C4E1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7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 dirty="0"/>
              <a:t>App receives an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gular Pentagon 1">
            <a:extLst>
              <a:ext uri="{FF2B5EF4-FFF2-40B4-BE49-F238E27FC236}">
                <a16:creationId xmlns:a16="http://schemas.microsoft.com/office/drawing/2014/main" id="{20F4FA80-9BF7-6D42-89A5-3A624AC417B1}"/>
              </a:ext>
            </a:extLst>
          </p:cNvPr>
          <p:cNvSpPr/>
          <p:nvPr/>
        </p:nvSpPr>
        <p:spPr bwMode="auto">
          <a:xfrm>
            <a:off x="1153329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8" name="Freeform 1">
            <a:extLst>
              <a:ext uri="{FF2B5EF4-FFF2-40B4-BE49-F238E27FC236}">
                <a16:creationId xmlns:a16="http://schemas.microsoft.com/office/drawing/2014/main" id="{032306BA-DDF5-944E-89F3-07CA82E1DD40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149E968-A4DE-4046-9D76-A7EA2A358CE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943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7A8D-AD06-4344-B2FD-AEFE36A2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3" y="472760"/>
            <a:ext cx="11018520" cy="553998"/>
          </a:xfrm>
        </p:spPr>
        <p:txBody>
          <a:bodyPr/>
          <a:lstStyle/>
          <a:p>
            <a:r>
              <a:rPr lang="en-US"/>
              <a:t>App receives an access token</a:t>
            </a:r>
          </a:p>
        </p:txBody>
      </p:sp>
      <p:sp>
        <p:nvSpPr>
          <p:cNvPr id="6" name="Browser_4" title="Icon of a website or an app window">
            <a:extLst>
              <a:ext uri="{FF2B5EF4-FFF2-40B4-BE49-F238E27FC236}">
                <a16:creationId xmlns:a16="http://schemas.microsoft.com/office/drawing/2014/main" id="{F1E30766-B2DC-4701-AF08-FB98A947CF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4017364"/>
            <a:ext cx="1787536" cy="1322895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E951-90B1-4DB6-8798-2594298900A9}"/>
              </a:ext>
            </a:extLst>
          </p:cNvPr>
          <p:cNvGrpSpPr/>
          <p:nvPr/>
        </p:nvGrpSpPr>
        <p:grpSpPr>
          <a:xfrm>
            <a:off x="4657229" y="1026758"/>
            <a:ext cx="2590957" cy="1730712"/>
            <a:chOff x="4426431" y="1990592"/>
            <a:chExt cx="2642911" cy="1765416"/>
          </a:xfrm>
        </p:grpSpPr>
        <p:sp>
          <p:nvSpPr>
            <p:cNvPr id="8" name="Cloud">
              <a:extLst>
                <a:ext uri="{FF2B5EF4-FFF2-40B4-BE49-F238E27FC236}">
                  <a16:creationId xmlns:a16="http://schemas.microsoft.com/office/drawing/2014/main" id="{96B9AEA0-A2E5-4C86-8F44-AA9DCE7F6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431" y="1990592"/>
              <a:ext cx="2642911" cy="1765416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8F8F8"/>
            </a:solidFill>
            <a:ln w="3810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D0AE71-BAA0-4175-99E3-58F4B25D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940" y="2220528"/>
              <a:ext cx="1327670" cy="1327670"/>
            </a:xfrm>
            <a:prstGeom prst="rect">
              <a:avLst/>
            </a:prstGeom>
          </p:spPr>
        </p:pic>
      </p:grp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8F2F120C-3067-4B2D-896A-F8530A8EC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145" y="5150497"/>
            <a:ext cx="914400" cy="9144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87F405-3020-4B5E-B72B-4C863B4918F3}"/>
              </a:ext>
            </a:extLst>
          </p:cNvPr>
          <p:cNvSpPr/>
          <p:nvPr/>
        </p:nvSpPr>
        <p:spPr bwMode="auto">
          <a:xfrm rot="19235533">
            <a:off x="1716905" y="2704152"/>
            <a:ext cx="5499699" cy="3745100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ED777-BA3C-4456-A5D1-333DF2984156}"/>
              </a:ext>
            </a:extLst>
          </p:cNvPr>
          <p:cNvCxnSpPr>
            <a:cxnSpLocks/>
          </p:cNvCxnSpPr>
          <p:nvPr/>
        </p:nvCxnSpPr>
        <p:spPr>
          <a:xfrm flipH="1">
            <a:off x="3525750" y="2757470"/>
            <a:ext cx="2108433" cy="2166461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3EFDAA-6E3F-46D8-87F3-11DCF96151CE}"/>
              </a:ext>
            </a:extLst>
          </p:cNvPr>
          <p:cNvSpPr txBox="1"/>
          <p:nvPr/>
        </p:nvSpPr>
        <p:spPr>
          <a:xfrm>
            <a:off x="4221018" y="4333830"/>
            <a:ext cx="18749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conversation with the user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D97A6-31ED-4953-A133-45B2A5D873A7}"/>
              </a:ext>
            </a:extLst>
          </p:cNvPr>
          <p:cNvGrpSpPr/>
          <p:nvPr/>
        </p:nvGrpSpPr>
        <p:grpSpPr>
          <a:xfrm>
            <a:off x="2395133" y="4382288"/>
            <a:ext cx="1111283" cy="889377"/>
            <a:chOff x="3853373" y="4469966"/>
            <a:chExt cx="1111283" cy="8893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8FF6A6-75FA-4878-B3FA-360F286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970" y="4873152"/>
              <a:ext cx="471686" cy="47168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6" name="Browser" title="Icon of a browser window">
              <a:extLst>
                <a:ext uri="{FF2B5EF4-FFF2-40B4-BE49-F238E27FC236}">
                  <a16:creationId xmlns:a16="http://schemas.microsoft.com/office/drawing/2014/main" id="{BAC2C74D-09E8-40A1-A780-A0C305B6D6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53373" y="4469966"/>
              <a:ext cx="1111283" cy="889377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59C082-289D-8C42-A7F9-F12FEA265D23}"/>
              </a:ext>
            </a:extLst>
          </p:cNvPr>
          <p:cNvGrpSpPr/>
          <p:nvPr/>
        </p:nvGrpSpPr>
        <p:grpSpPr>
          <a:xfrm>
            <a:off x="8571592" y="3921587"/>
            <a:ext cx="3620409" cy="1914040"/>
            <a:chOff x="8571592" y="3921587"/>
            <a:chExt cx="3620409" cy="19140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A4C88-4C84-D24A-9FA5-C668EC2C7159}"/>
                </a:ext>
              </a:extLst>
            </p:cNvPr>
            <p:cNvSpPr/>
            <p:nvPr/>
          </p:nvSpPr>
          <p:spPr bwMode="auto">
            <a:xfrm>
              <a:off x="8571592" y="3999978"/>
              <a:ext cx="1281659" cy="1340281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Authorization Required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853A7C-E2F4-6D45-9D09-875DE1C1F2B3}"/>
                </a:ext>
              </a:extLst>
            </p:cNvPr>
            <p:cNvGrpSpPr/>
            <p:nvPr/>
          </p:nvGrpSpPr>
          <p:grpSpPr>
            <a:xfrm>
              <a:off x="9784162" y="3921587"/>
              <a:ext cx="2407839" cy="1914040"/>
              <a:chOff x="8834500" y="3666276"/>
              <a:chExt cx="1966020" cy="156579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6EEF61C-7B82-A44D-A02F-08E91589A682}"/>
                  </a:ext>
                </a:extLst>
              </p:cNvPr>
              <p:cNvGrpSpPr/>
              <p:nvPr/>
            </p:nvGrpSpPr>
            <p:grpSpPr>
              <a:xfrm>
                <a:off x="8979292" y="3666276"/>
                <a:ext cx="1821228" cy="1312304"/>
                <a:chOff x="-3272346" y="4002157"/>
                <a:chExt cx="1476378" cy="1063819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102D3139-4522-3B44-AC4B-BF81FDAE9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75222" y="4133674"/>
                  <a:ext cx="1075887" cy="718674"/>
                </a:xfrm>
                <a:custGeom>
                  <a:avLst/>
                  <a:gdLst>
                    <a:gd name="T0" fmla="*/ 28 w 120"/>
                    <a:gd name="T1" fmla="*/ 32 h 80"/>
                    <a:gd name="T2" fmla="*/ 60 w 120"/>
                    <a:gd name="T3" fmla="*/ 0 h 80"/>
                    <a:gd name="T4" fmla="*/ 90 w 120"/>
                    <a:gd name="T5" fmla="*/ 20 h 80"/>
                    <a:gd name="T6" fmla="*/ 90 w 120"/>
                    <a:gd name="T7" fmla="*/ 20 h 80"/>
                    <a:gd name="T8" fmla="*/ 120 w 120"/>
                    <a:gd name="T9" fmla="*/ 50 h 80"/>
                    <a:gd name="T10" fmla="*/ 90 w 120"/>
                    <a:gd name="T11" fmla="*/ 80 h 80"/>
                    <a:gd name="T12" fmla="*/ 24 w 120"/>
                    <a:gd name="T13" fmla="*/ 80 h 80"/>
                    <a:gd name="T14" fmla="*/ 0 w 120"/>
                    <a:gd name="T15" fmla="*/ 56 h 80"/>
                    <a:gd name="T16" fmla="*/ 24 w 120"/>
                    <a:gd name="T17" fmla="*/ 32 h 80"/>
                    <a:gd name="T18" fmla="*/ 28 w 120"/>
                    <a:gd name="T19" fmla="*/ 3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80">
                      <a:moveTo>
                        <a:pt x="28" y="32"/>
                      </a:moveTo>
                      <a:cubicBezTo>
                        <a:pt x="28" y="14"/>
                        <a:pt x="42" y="0"/>
                        <a:pt x="60" y="0"/>
                      </a:cubicBezTo>
                      <a:cubicBezTo>
                        <a:pt x="73" y="0"/>
                        <a:pt x="85" y="8"/>
                        <a:pt x="90" y="20"/>
                      </a:cubicBezTo>
                      <a:cubicBezTo>
                        <a:pt x="90" y="20"/>
                        <a:pt x="90" y="20"/>
                        <a:pt x="90" y="20"/>
                      </a:cubicBezTo>
                      <a:cubicBezTo>
                        <a:pt x="107" y="20"/>
                        <a:pt x="120" y="33"/>
                        <a:pt x="120" y="50"/>
                      </a:cubicBezTo>
                      <a:cubicBezTo>
                        <a:pt x="120" y="67"/>
                        <a:pt x="107" y="80"/>
                        <a:pt x="90" y="80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11" y="80"/>
                        <a:pt x="0" y="69"/>
                        <a:pt x="0" y="56"/>
                      </a:cubicBezTo>
                      <a:cubicBezTo>
                        <a:pt x="0" y="43"/>
                        <a:pt x="11" y="32"/>
                        <a:pt x="24" y="32"/>
                      </a:cubicBezTo>
                      <a:cubicBezTo>
                        <a:pt x="25" y="32"/>
                        <a:pt x="27" y="32"/>
                        <a:pt x="28" y="32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25400" cap="flat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D88BE0-BEFE-2C4D-B45A-1092B7154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272346" y="4002157"/>
                  <a:ext cx="834438" cy="66755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03E223B-9FB9-B646-B3FC-2C31C2F15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398059" y="4463885"/>
                  <a:ext cx="602091" cy="602091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CB0FBC-4D48-4E43-94C1-7A7B6173DFB5}"/>
                  </a:ext>
                </a:extLst>
              </p:cNvPr>
              <p:cNvSpPr txBox="1"/>
              <p:nvPr/>
            </p:nvSpPr>
            <p:spPr>
              <a:xfrm>
                <a:off x="8834500" y="4859151"/>
                <a:ext cx="1594657" cy="372916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20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charset="0"/>
                    <a:ea typeface="Segoe UI" charset="0"/>
                    <a:cs typeface="Segoe UI" charset="0"/>
                  </a:rPr>
                  <a:t>Microsoft Graph User API</a:t>
                </a:r>
              </a:p>
            </p:txBody>
          </p:sp>
        </p:grpSp>
      </p:grpSp>
      <p:sp>
        <p:nvSpPr>
          <p:cNvPr id="42" name="Regular Pentagon 1">
            <a:extLst>
              <a:ext uri="{FF2B5EF4-FFF2-40B4-BE49-F238E27FC236}">
                <a16:creationId xmlns:a16="http://schemas.microsoft.com/office/drawing/2014/main" id="{2038DBA6-5598-7F4E-890E-92C6A385AF09}"/>
              </a:ext>
            </a:extLst>
          </p:cNvPr>
          <p:cNvSpPr/>
          <p:nvPr/>
        </p:nvSpPr>
        <p:spPr bwMode="auto">
          <a:xfrm>
            <a:off x="223783" y="5392410"/>
            <a:ext cx="914400" cy="914400"/>
          </a:xfrm>
          <a:prstGeom prst="pentagon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ID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gular Pentagon 1">
            <a:extLst>
              <a:ext uri="{FF2B5EF4-FFF2-40B4-BE49-F238E27FC236}">
                <a16:creationId xmlns:a16="http://schemas.microsoft.com/office/drawing/2014/main" id="{20F4FA80-9BF7-6D42-89A5-3A624AC417B1}"/>
              </a:ext>
            </a:extLst>
          </p:cNvPr>
          <p:cNvSpPr/>
          <p:nvPr/>
        </p:nvSpPr>
        <p:spPr bwMode="auto">
          <a:xfrm>
            <a:off x="1153329" y="5379770"/>
            <a:ext cx="914400" cy="927040"/>
          </a:xfrm>
          <a:prstGeom prst="pentag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29" name="Freeform 1">
            <a:extLst>
              <a:ext uri="{FF2B5EF4-FFF2-40B4-BE49-F238E27FC236}">
                <a16:creationId xmlns:a16="http://schemas.microsoft.com/office/drawing/2014/main" id="{2C8557E6-E09A-194C-AE3C-AD710146C6F8}"/>
              </a:ext>
            </a:extLst>
          </p:cNvPr>
          <p:cNvSpPr/>
          <p:nvPr/>
        </p:nvSpPr>
        <p:spPr bwMode="auto">
          <a:xfrm>
            <a:off x="2552059" y="3992242"/>
            <a:ext cx="634485" cy="505693"/>
          </a:xfrm>
          <a:custGeom>
            <a:avLst/>
            <a:gdLst>
              <a:gd name="connsiteX0" fmla="*/ 2857400 w 5725476"/>
              <a:gd name="connsiteY0" fmla="*/ 1611086 h 4389054"/>
              <a:gd name="connsiteX1" fmla="*/ 2772022 w 5725476"/>
              <a:gd name="connsiteY1" fmla="*/ 1685596 h 4389054"/>
              <a:gd name="connsiteX2" fmla="*/ 1968584 w 5725476"/>
              <a:gd name="connsiteY2" fmla="*/ 2875776 h 4389054"/>
              <a:gd name="connsiteX3" fmla="*/ 1829797 w 5725476"/>
              <a:gd name="connsiteY3" fmla="*/ 3286974 h 4389054"/>
              <a:gd name="connsiteX4" fmla="*/ 1788744 w 5725476"/>
              <a:gd name="connsiteY4" fmla="*/ 3458309 h 4389054"/>
              <a:gd name="connsiteX5" fmla="*/ 1905670 w 5725476"/>
              <a:gd name="connsiteY5" fmla="*/ 3517698 h 4389054"/>
              <a:gd name="connsiteX6" fmla="*/ 2929769 w 5725476"/>
              <a:gd name="connsiteY6" fmla="*/ 3703554 h 4389054"/>
              <a:gd name="connsiteX7" fmla="*/ 2958703 w 5725476"/>
              <a:gd name="connsiteY7" fmla="*/ 3698768 h 4389054"/>
              <a:gd name="connsiteX8" fmla="*/ 3079294 w 5725476"/>
              <a:gd name="connsiteY8" fmla="*/ 3685876 h 4389054"/>
              <a:gd name="connsiteX9" fmla="*/ 3779122 w 5725476"/>
              <a:gd name="connsiteY9" fmla="*/ 3452565 h 4389054"/>
              <a:gd name="connsiteX10" fmla="*/ 3906506 w 5725476"/>
              <a:gd name="connsiteY10" fmla="*/ 3376718 h 4389054"/>
              <a:gd name="connsiteX11" fmla="*/ 3885002 w 5725476"/>
              <a:gd name="connsiteY11" fmla="*/ 3286972 h 4389054"/>
              <a:gd name="connsiteX12" fmla="*/ 3746215 w 5725476"/>
              <a:gd name="connsiteY12" fmla="*/ 2875775 h 4389054"/>
              <a:gd name="connsiteX13" fmla="*/ 2942776 w 5725476"/>
              <a:gd name="connsiteY13" fmla="*/ 1685594 h 4389054"/>
              <a:gd name="connsiteX14" fmla="*/ 1763415 w 5725476"/>
              <a:gd name="connsiteY14" fmla="*/ 894037 h 4389054"/>
              <a:gd name="connsiteX15" fmla="*/ 790803 w 5725476"/>
              <a:gd name="connsiteY15" fmla="*/ 1330755 h 4389054"/>
              <a:gd name="connsiteX16" fmla="*/ 1158832 w 5725476"/>
              <a:gd name="connsiteY16" fmla="*/ 2988894 h 4389054"/>
              <a:gd name="connsiteX17" fmla="*/ 1275233 w 5725476"/>
              <a:gd name="connsiteY17" fmla="*/ 3101497 h 4389054"/>
              <a:gd name="connsiteX18" fmla="*/ 1292468 w 5725476"/>
              <a:gd name="connsiteY18" fmla="*/ 2875182 h 4389054"/>
              <a:gd name="connsiteX19" fmla="*/ 2202444 w 5725476"/>
              <a:gd name="connsiteY19" fmla="*/ 1317224 h 4389054"/>
              <a:gd name="connsiteX20" fmla="*/ 2295755 w 5725476"/>
              <a:gd name="connsiteY20" fmla="*/ 1261450 h 4389054"/>
              <a:gd name="connsiteX21" fmla="*/ 2258275 w 5725476"/>
              <a:gd name="connsiteY21" fmla="*/ 1245333 h 4389054"/>
              <a:gd name="connsiteX22" fmla="*/ 2140065 w 5725476"/>
              <a:gd name="connsiteY22" fmla="*/ 1204461 h 4389054"/>
              <a:gd name="connsiteX23" fmla="*/ 2128651 w 5725476"/>
              <a:gd name="connsiteY23" fmla="*/ 1201707 h 4389054"/>
              <a:gd name="connsiteX24" fmla="*/ 2134750 w 5725476"/>
              <a:gd name="connsiteY24" fmla="*/ 1198933 h 4389054"/>
              <a:gd name="connsiteX25" fmla="*/ 2008369 w 5725476"/>
              <a:gd name="connsiteY25" fmla="*/ 1136421 h 4389054"/>
              <a:gd name="connsiteX26" fmla="*/ 1834210 w 5725476"/>
              <a:gd name="connsiteY26" fmla="*/ 940362 h 4389054"/>
              <a:gd name="connsiteX27" fmla="*/ 1828981 w 5725476"/>
              <a:gd name="connsiteY27" fmla="*/ 898098 h 4389054"/>
              <a:gd name="connsiteX28" fmla="*/ 3931136 w 5725476"/>
              <a:gd name="connsiteY28" fmla="*/ 890498 h 4389054"/>
              <a:gd name="connsiteX29" fmla="*/ 3931877 w 5725476"/>
              <a:gd name="connsiteY29" fmla="*/ 896485 h 4389054"/>
              <a:gd name="connsiteX30" fmla="*/ 3468260 w 5725476"/>
              <a:gd name="connsiteY30" fmla="*/ 1252335 h 4389054"/>
              <a:gd name="connsiteX31" fmla="*/ 3420272 w 5725476"/>
              <a:gd name="connsiteY31" fmla="*/ 1262964 h 4389054"/>
              <a:gd name="connsiteX32" fmla="*/ 3453146 w 5725476"/>
              <a:gd name="connsiteY32" fmla="*/ 1280363 h 4389054"/>
              <a:gd name="connsiteX33" fmla="*/ 4422331 w 5725476"/>
              <a:gd name="connsiteY33" fmla="*/ 2875181 h 4389054"/>
              <a:gd name="connsiteX34" fmla="*/ 4428743 w 5725476"/>
              <a:gd name="connsiteY34" fmla="*/ 2959393 h 4389054"/>
              <a:gd name="connsiteX35" fmla="*/ 4519980 w 5725476"/>
              <a:gd name="connsiteY35" fmla="*/ 2857244 h 4389054"/>
              <a:gd name="connsiteX36" fmla="*/ 4777521 w 5725476"/>
              <a:gd name="connsiteY36" fmla="*/ 1322808 h 4389054"/>
              <a:gd name="connsiteX37" fmla="*/ 4011083 w 5725476"/>
              <a:gd name="connsiteY37" fmla="*/ 895928 h 4389054"/>
              <a:gd name="connsiteX38" fmla="*/ 1554463 w 5725476"/>
              <a:gd name="connsiteY38" fmla="*/ 0 h 4389054"/>
              <a:gd name="connsiteX39" fmla="*/ 2491987 w 5725476"/>
              <a:gd name="connsiteY39" fmla="*/ 388418 h 4389054"/>
              <a:gd name="connsiteX40" fmla="*/ 2586164 w 5725476"/>
              <a:gd name="connsiteY40" fmla="*/ 486482 h 4389054"/>
              <a:gd name="connsiteX41" fmla="*/ 2668406 w 5725476"/>
              <a:gd name="connsiteY41" fmla="*/ 476064 h 4389054"/>
              <a:gd name="connsiteX42" fmla="*/ 2880329 w 5725476"/>
              <a:gd name="connsiteY42" fmla="*/ 467345 h 4389054"/>
              <a:gd name="connsiteX43" fmla="*/ 3092253 w 5725476"/>
              <a:gd name="connsiteY43" fmla="*/ 476064 h 4389054"/>
              <a:gd name="connsiteX44" fmla="*/ 3162587 w 5725476"/>
              <a:gd name="connsiteY44" fmla="*/ 484974 h 4389054"/>
              <a:gd name="connsiteX45" fmla="*/ 3233490 w 5725476"/>
              <a:gd name="connsiteY45" fmla="*/ 411144 h 4389054"/>
              <a:gd name="connsiteX46" fmla="*/ 4171013 w 5725476"/>
              <a:gd name="connsiteY46" fmla="*/ 22726 h 4389054"/>
              <a:gd name="connsiteX47" fmla="*/ 5725476 w 5725476"/>
              <a:gd name="connsiteY47" fmla="*/ 1942945 h 4389054"/>
              <a:gd name="connsiteX48" fmla="*/ 5040128 w 5725476"/>
              <a:gd name="connsiteY48" fmla="*/ 3535221 h 4389054"/>
              <a:gd name="connsiteX49" fmla="*/ 4987162 w 5725476"/>
              <a:gd name="connsiteY49" fmla="*/ 3574970 h 4389054"/>
              <a:gd name="connsiteX50" fmla="*/ 4980534 w 5725476"/>
              <a:gd name="connsiteY50" fmla="*/ 3582762 h 4389054"/>
              <a:gd name="connsiteX51" fmla="*/ 2857500 w 5725476"/>
              <a:gd name="connsiteY51" fmla="*/ 4389054 h 4389054"/>
              <a:gd name="connsiteX52" fmla="*/ 734466 w 5725476"/>
              <a:gd name="connsiteY52" fmla="*/ 3582762 h 4389054"/>
              <a:gd name="connsiteX53" fmla="*/ 635679 w 5725476"/>
              <a:gd name="connsiteY53" fmla="*/ 3466614 h 4389054"/>
              <a:gd name="connsiteX54" fmla="*/ 565680 w 5725476"/>
              <a:gd name="connsiteY54" fmla="*/ 3401954 h 4389054"/>
              <a:gd name="connsiteX55" fmla="*/ 0 w 5725476"/>
              <a:gd name="connsiteY55" fmla="*/ 1920219 h 4389054"/>
              <a:gd name="connsiteX56" fmla="*/ 1554463 w 5725476"/>
              <a:gd name="connsiteY56" fmla="*/ 0 h 43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25476" h="4389054">
                <a:moveTo>
                  <a:pt x="2857400" y="1611086"/>
                </a:moveTo>
                <a:lnTo>
                  <a:pt x="2772022" y="1685596"/>
                </a:lnTo>
                <a:cubicBezTo>
                  <a:pt x="2448768" y="1983643"/>
                  <a:pt x="2164786" y="2391289"/>
                  <a:pt x="1968584" y="2875776"/>
                </a:cubicBezTo>
                <a:cubicBezTo>
                  <a:pt x="1913092" y="3012802"/>
                  <a:pt x="1866921" y="3150300"/>
                  <a:pt x="1829797" y="3286974"/>
                </a:cubicBezTo>
                <a:lnTo>
                  <a:pt x="1788744" y="3458309"/>
                </a:lnTo>
                <a:lnTo>
                  <a:pt x="1905670" y="3517698"/>
                </a:lnTo>
                <a:cubicBezTo>
                  <a:pt x="2256308" y="3678252"/>
                  <a:pt x="2616020" y="3739796"/>
                  <a:pt x="2929769" y="3703554"/>
                </a:cubicBezTo>
                <a:lnTo>
                  <a:pt x="2958703" y="3698768"/>
                </a:lnTo>
                <a:lnTo>
                  <a:pt x="3079294" y="3685876"/>
                </a:lnTo>
                <a:cubicBezTo>
                  <a:pt x="3308449" y="3651928"/>
                  <a:pt x="3547161" y="3574278"/>
                  <a:pt x="3779122" y="3452565"/>
                </a:cubicBezTo>
                <a:lnTo>
                  <a:pt x="3906506" y="3376718"/>
                </a:lnTo>
                <a:lnTo>
                  <a:pt x="3885002" y="3286972"/>
                </a:lnTo>
                <a:cubicBezTo>
                  <a:pt x="3847878" y="3150299"/>
                  <a:pt x="3801707" y="3012801"/>
                  <a:pt x="3746215" y="2875775"/>
                </a:cubicBezTo>
                <a:cubicBezTo>
                  <a:pt x="3550013" y="2391288"/>
                  <a:pt x="3266031" y="1983642"/>
                  <a:pt x="2942776" y="1685594"/>
                </a:cubicBezTo>
                <a:close/>
                <a:moveTo>
                  <a:pt x="1763415" y="894037"/>
                </a:moveTo>
                <a:cubicBezTo>
                  <a:pt x="1349878" y="887207"/>
                  <a:pt x="989842" y="1033575"/>
                  <a:pt x="790803" y="1330755"/>
                </a:cubicBezTo>
                <a:cubicBezTo>
                  <a:pt x="484136" y="1788631"/>
                  <a:pt x="654009" y="2463640"/>
                  <a:pt x="1158832" y="2988894"/>
                </a:cubicBezTo>
                <a:lnTo>
                  <a:pt x="1275233" y="3101497"/>
                </a:lnTo>
                <a:lnTo>
                  <a:pt x="1292468" y="2875182"/>
                </a:lnTo>
                <a:cubicBezTo>
                  <a:pt x="1376450" y="2192731"/>
                  <a:pt x="1730731" y="1624724"/>
                  <a:pt x="2202444" y="1317224"/>
                </a:cubicBezTo>
                <a:lnTo>
                  <a:pt x="2295755" y="1261450"/>
                </a:lnTo>
                <a:lnTo>
                  <a:pt x="2258275" y="1245333"/>
                </a:lnTo>
                <a:cubicBezTo>
                  <a:pt x="2218936" y="1230072"/>
                  <a:pt x="2179510" y="1216433"/>
                  <a:pt x="2140065" y="1204461"/>
                </a:cubicBezTo>
                <a:lnTo>
                  <a:pt x="2128651" y="1201707"/>
                </a:lnTo>
                <a:lnTo>
                  <a:pt x="2134750" y="1198933"/>
                </a:lnTo>
                <a:lnTo>
                  <a:pt x="2008369" y="1136421"/>
                </a:lnTo>
                <a:cubicBezTo>
                  <a:pt x="1913884" y="1079345"/>
                  <a:pt x="1852160" y="1012494"/>
                  <a:pt x="1834210" y="940362"/>
                </a:cubicBezTo>
                <a:lnTo>
                  <a:pt x="1828981" y="898098"/>
                </a:lnTo>
                <a:close/>
                <a:moveTo>
                  <a:pt x="3931136" y="890498"/>
                </a:moveTo>
                <a:lnTo>
                  <a:pt x="3931877" y="896485"/>
                </a:lnTo>
                <a:cubicBezTo>
                  <a:pt x="3931877" y="1044615"/>
                  <a:pt x="3747973" y="1175215"/>
                  <a:pt x="3468260" y="1252335"/>
                </a:cubicBezTo>
                <a:lnTo>
                  <a:pt x="3420272" y="1262964"/>
                </a:lnTo>
                <a:lnTo>
                  <a:pt x="3453146" y="1280363"/>
                </a:lnTo>
                <a:cubicBezTo>
                  <a:pt x="3954255" y="1577865"/>
                  <a:pt x="4334871" y="2164462"/>
                  <a:pt x="4422331" y="2875181"/>
                </a:cubicBezTo>
                <a:lnTo>
                  <a:pt x="4428743" y="2959393"/>
                </a:lnTo>
                <a:lnTo>
                  <a:pt x="4519980" y="2857244"/>
                </a:lnTo>
                <a:cubicBezTo>
                  <a:pt x="4937630" y="2353131"/>
                  <a:pt x="5060598" y="1745464"/>
                  <a:pt x="4777521" y="1322808"/>
                </a:cubicBezTo>
                <a:cubicBezTo>
                  <a:pt x="4612393" y="1076259"/>
                  <a:pt x="4336453" y="933511"/>
                  <a:pt x="4011083" y="895928"/>
                </a:cubicBezTo>
                <a:close/>
                <a:moveTo>
                  <a:pt x="1554463" y="0"/>
                </a:moveTo>
                <a:cubicBezTo>
                  <a:pt x="1906585" y="0"/>
                  <a:pt x="2231361" y="144628"/>
                  <a:pt x="2491987" y="388418"/>
                </a:cubicBezTo>
                <a:lnTo>
                  <a:pt x="2586164" y="486482"/>
                </a:lnTo>
                <a:lnTo>
                  <a:pt x="2668406" y="476064"/>
                </a:lnTo>
                <a:cubicBezTo>
                  <a:pt x="2736859" y="470347"/>
                  <a:pt x="2807735" y="467345"/>
                  <a:pt x="2880329" y="467345"/>
                </a:cubicBezTo>
                <a:cubicBezTo>
                  <a:pt x="2952924" y="467345"/>
                  <a:pt x="3023800" y="470347"/>
                  <a:pt x="3092253" y="476064"/>
                </a:cubicBezTo>
                <a:lnTo>
                  <a:pt x="3162587" y="484974"/>
                </a:lnTo>
                <a:lnTo>
                  <a:pt x="3233490" y="411144"/>
                </a:lnTo>
                <a:cubicBezTo>
                  <a:pt x="3494116" y="167354"/>
                  <a:pt x="3818892" y="22726"/>
                  <a:pt x="4171013" y="22726"/>
                </a:cubicBezTo>
                <a:cubicBezTo>
                  <a:pt x="5029519" y="22726"/>
                  <a:pt x="5725476" y="882437"/>
                  <a:pt x="5725476" y="1942945"/>
                </a:cubicBezTo>
                <a:cubicBezTo>
                  <a:pt x="5725476" y="2605763"/>
                  <a:pt x="5453618" y="3190144"/>
                  <a:pt x="5040128" y="3535221"/>
                </a:cubicBezTo>
                <a:lnTo>
                  <a:pt x="4987162" y="3574970"/>
                </a:lnTo>
                <a:lnTo>
                  <a:pt x="4980534" y="3582762"/>
                </a:lnTo>
                <a:cubicBezTo>
                  <a:pt x="4520431" y="4069221"/>
                  <a:pt x="3741257" y="4389054"/>
                  <a:pt x="2857500" y="4389054"/>
                </a:cubicBezTo>
                <a:cubicBezTo>
                  <a:pt x="1973744" y="4389054"/>
                  <a:pt x="1194569" y="4069221"/>
                  <a:pt x="734466" y="3582762"/>
                </a:cubicBezTo>
                <a:lnTo>
                  <a:pt x="635679" y="3466614"/>
                </a:lnTo>
                <a:lnTo>
                  <a:pt x="565680" y="3401954"/>
                </a:lnTo>
                <a:cubicBezTo>
                  <a:pt x="220205" y="3049757"/>
                  <a:pt x="0" y="2516755"/>
                  <a:pt x="0" y="1920219"/>
                </a:cubicBezTo>
                <a:cubicBezTo>
                  <a:pt x="0" y="859711"/>
                  <a:pt x="695957" y="0"/>
                  <a:pt x="1554463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1821" tIns="105456" rIns="131821" bIns="105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7214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739492-FD43-1D4C-B755-0FB2C86F46FE}"/>
              </a:ext>
            </a:extLst>
          </p:cNvPr>
          <p:cNvSpPr txBox="1"/>
          <p:nvPr/>
        </p:nvSpPr>
        <p:spPr>
          <a:xfrm>
            <a:off x="156166" y="1252174"/>
            <a:ext cx="11879668" cy="55399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eyJ0eXAiOiJKV1QiLCJhbGciOiJSUzI1NiIsImtpZCI6Imk2bEdrM0ZaenhSY1ViMkMzbkVRN3N5SEpsWSJ9.eyJhdWQiOiI2ZTc0MTcyYi1iZTU2LTQ4NDMtOWZmNC1lNjZhMzliYjEyZTMiLCJpc3MiOiJodHRwczovL2xvZ2luLm1pY3Jvc29mdG9ubGluZS5jb20vNzJmOTg4YmYtODZmMS00MWFmLTkxYWItMmQ3Y2QwMTFkYjQ3L3YyLjAiLCJpYXQiOjE1MzcyMzEwNDgsIm5iZiI6MTUzNzIzMTA0OCwiZXhwIjoxNTM3MjM0OTQ4LCJhaW8iOiJBWFFBaS84SUFBQUF0QWFaTG8zQ2hNaWY2S09udHRSQjdlQnE0L0RjY1F6amNKR3hQWXkvQzNqRGFOR3hYZDZ3TklJVkdSZ2hOUm53SjFsT2NBbk5aY2p2a295ckZ4Q3R0djMzMTQwUmlvT0ZKNGJDQ0dWdW9DYWcxdU9UVDIyMjIyZ0h3TFBZUS91Zjc5UVgrMEtJaWpkcm1wNjlSY3R6bVE9PSIsImF6cCI6IjZlNzQxNzJiLWJlNTYtNDg0My05ZmY0LWU2NmEzOWJiMTJlMyIsImF6cGFjciI6IjAiLCJuYW1lIjoiQWJlIExpbmNvbG4iLCJvaWQiOiI2OTAyMjJiZS1mZjFhLTRkNTYtYWJkMS03ZTRmN2QzOGU0NzQiLCJwcmVmZXJyZWRfdXNlcm5hbWUiOiJhYmVsaUBtaWNyb3NvZnQuY29tIiwicmgiOiJJIiwic2NwIjoiYWNjZXNzX2FzX3VzZXIiLCJzdWIiOiJIS1pwZmFIeVdhZGVPb3VZbGl0anJJLUtmZlRtMjIyWDVyclYzeERxZktRIiwidGlkIjoiNzJmOTg4YmYtODZmMS00MWFmLTkxYWItMmQ3Y2QwMTFkYjQ3IiwidXRpIjoiZnFpQnFYTFBqMGVRYTgyUy1JWUZBQSIsInZlciI6IjIuMCJ9.pj4N-w_3Us9DrBLfpCt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F584798-BB7A-4B6A-B33C-1A8961471642}"/>
              </a:ext>
            </a:extLst>
          </p:cNvPr>
          <p:cNvSpPr txBox="1"/>
          <p:nvPr/>
        </p:nvSpPr>
        <p:spPr>
          <a:xfrm>
            <a:off x="128493" y="6441222"/>
            <a:ext cx="137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84B2090-5B57-475E-9960-3F8A117D8279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fld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3347124"/>
      </p:ext>
    </p:extLst>
  </p:cSld>
  <p:clrMapOvr>
    <a:masterClrMapping/>
  </p:clrMapOvr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1647</Words>
  <Application>Microsoft Office PowerPoint</Application>
  <PresentationFormat>Widescreen</PresentationFormat>
  <Paragraphs>318</Paragraphs>
  <Slides>38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Fundamentals of Modern Auth</vt:lpstr>
      <vt:lpstr>Let’s start with an app</vt:lpstr>
      <vt:lpstr>Apps asks Microsoft identity for tokens</vt:lpstr>
      <vt:lpstr>The core of Single Sign On</vt:lpstr>
      <vt:lpstr>App receives an id_token</vt:lpstr>
      <vt:lpstr>App receives an id_token</vt:lpstr>
      <vt:lpstr>App receives an access token</vt:lpstr>
      <vt:lpstr>App receives an access token</vt:lpstr>
      <vt:lpstr>App has an authenticated user and a token to call API</vt:lpstr>
      <vt:lpstr>Call the API</vt:lpstr>
      <vt:lpstr>Call the API</vt:lpstr>
      <vt:lpstr>But what if I need to call another API?</vt:lpstr>
      <vt:lpstr>Apps asks Microsoft identity for another access token</vt:lpstr>
      <vt:lpstr>The core of SSO</vt:lpstr>
      <vt:lpstr>App receives another access token</vt:lpstr>
      <vt:lpstr>App has a token to call API</vt:lpstr>
      <vt:lpstr>Call the API</vt:lpstr>
      <vt:lpstr>Call the API</vt:lpstr>
      <vt:lpstr>Golden Rules for Tokens</vt:lpstr>
      <vt:lpstr>Demo </vt:lpstr>
      <vt:lpstr>Do Services Authenticate?</vt:lpstr>
      <vt:lpstr>Client Credentials</vt:lpstr>
      <vt:lpstr>Continuous Access Evaluation</vt:lpstr>
      <vt:lpstr>Authorization with JWT</vt:lpstr>
      <vt:lpstr>Authorization with JWT</vt:lpstr>
      <vt:lpstr>Authorization with JWT</vt:lpstr>
      <vt:lpstr>Introspection</vt:lpstr>
      <vt:lpstr>Shared Signals and Events</vt:lpstr>
      <vt:lpstr>Shared Signals and Events</vt:lpstr>
      <vt:lpstr>Shared Signals and Events</vt:lpstr>
      <vt:lpstr>Shared Signals and Events</vt:lpstr>
      <vt:lpstr>Shared Signals and Events</vt:lpstr>
      <vt:lpstr>Critical event evaluation</vt:lpstr>
      <vt:lpstr>Conditional Access policy evaluation</vt:lpstr>
      <vt:lpstr>Fundamentals of Modern Auth</vt:lpstr>
      <vt:lpstr>Let’s get coding</vt:lpstr>
      <vt:lpstr>https://aka.ms/AuthLab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2021-10-21T04:37:10Z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2021-10-21T04:37:10Z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88481657-95ea-4384-92ae-7b3d2240984a</vt:lpwstr>
  </property>
  <property fmtid="{D5CDD505-2E9C-101B-9397-08002B2CF9AE}" pid="8" name="MSIP_Label_f42aa342-8706-4288-bd11-ebb85995028c_ContentBits">
    <vt:lpwstr>0</vt:lpwstr>
  </property>
</Properties>
</file>